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26"/>
  </p:notesMasterIdLst>
  <p:sldIdLst>
    <p:sldId id="256" r:id="rId6"/>
    <p:sldId id="310" r:id="rId7"/>
    <p:sldId id="311" r:id="rId8"/>
    <p:sldId id="261" r:id="rId9"/>
    <p:sldId id="262" r:id="rId10"/>
    <p:sldId id="263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ão Marcos Maia" initials="JM" lastIdx="21" clrIdx="0">
    <p:extLst>
      <p:ext uri="{19B8F6BF-5375-455C-9EA6-DF929625EA0E}">
        <p15:presenceInfo xmlns:p15="http://schemas.microsoft.com/office/powerpoint/2012/main" userId="S::joao.marcos@cearaprev.onmicrosoft.com::7051f8b3-3104-49c4-9ed6-fb7ebbfd5e55" providerId="AD"/>
      </p:ext>
    </p:extLst>
  </p:cmAuthor>
  <p:cmAuthor id="2" name="Ana Carolina maia de Carvalho" initials="AC" lastIdx="9" clrIdx="1">
    <p:extLst>
      <p:ext uri="{19B8F6BF-5375-455C-9EA6-DF929625EA0E}">
        <p15:presenceInfo xmlns:p15="http://schemas.microsoft.com/office/powerpoint/2012/main" userId="S::carvalho.carolinaana@cearaprev.onmicrosoft.com::2425812c-2cf0-4f01-8b14-67d238396b9a" providerId="AD"/>
      </p:ext>
    </p:extLst>
  </p:cmAuthor>
  <p:cmAuthor id="3" name="Kelvia Costa Segundo" initials="KS" lastIdx="1" clrIdx="2">
    <p:extLst>
      <p:ext uri="{19B8F6BF-5375-455C-9EA6-DF929625EA0E}">
        <p15:presenceInfo xmlns:p15="http://schemas.microsoft.com/office/powerpoint/2012/main" userId="S::kelvia.costa@cearaprev.onmicrosoft.com::e52b14a3-937b-4b81-b8da-55b36d157e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8D5E"/>
    <a:srgbClr val="FFFFFF"/>
    <a:srgbClr val="005934"/>
    <a:srgbClr val="006233"/>
    <a:srgbClr val="445469"/>
    <a:srgbClr val="9BBB5C"/>
    <a:srgbClr val="71B48E"/>
    <a:srgbClr val="1EA185"/>
    <a:srgbClr val="C0000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33089-F840-47B3-96EB-81BC6C5F8762}" type="datetimeFigureOut">
              <a:rPr lang="pt-BR" smtClean="0"/>
              <a:t>21/12/2020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7042D9-9724-4D5C-BDC7-D3A989E3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6250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042D9-9724-4D5C-BDC7-D3A989E3E49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0279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042D9-9724-4D5C-BDC7-D3A989E3E494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3847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042D9-9724-4D5C-BDC7-D3A989E3E494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421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7042D9-9724-4D5C-BDC7-D3A989E3E494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4449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0C092F-F1A0-4906-8CAB-B566A4A0D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3EC869-B073-4AC3-8A44-E2B5F3E3A8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877999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B04615-45EE-441D-BD1E-4C9FA66BF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B68EE23-43F5-47ED-9E66-BE382989F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C1A83D-DC5C-492B-A2ED-E032DB0C7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2C4167-D25B-4C0C-88D2-9120D53C4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4E24B0-DFF1-4C6A-8E14-7C8E4001A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7F8D-4081-48C7-BFC8-E9DE574838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06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DCFFFF-840D-4D96-B582-3710AAD0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C77ECCF-27DA-4DF0-8F76-F88036A38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71CAC6-F402-4ADC-9C36-C392B94C2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A008E7-CD75-4919-A04A-787F44B00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FE2507-ABA9-4B1D-8D4E-0311F619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7F8D-4081-48C7-BFC8-E9DE574838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403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EBC08F-D7B9-4FFD-91B1-20A7EB2A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6C449C-ADE5-460D-A897-78B993DC77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C11A7A-44DC-4BC4-8311-386DD049E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C739F1-5F8D-4DC4-A1CA-6A09BD78E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2E3613D-0B1A-4097-B5CF-40CD1CB1D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637E39-EF9E-42DD-921A-DF0D39923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7F8D-4081-48C7-BFC8-E9DE574838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6613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0F8D66-C583-49FF-9503-0BB06CB22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CF1522-26A9-4D6E-BBE8-2E8E85003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0033751-B0D6-4201-85FF-ABA186655F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A2288B8-3931-45AF-934A-AA62F396AD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610E044-280F-4B04-A8FC-BF37036EFE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6E3046C-3CD1-47E3-96A9-7D62B2C9C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12AFD3F-49F6-4D7F-8692-D0D4F1C40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075751D-6DE5-4A56-9AD6-D6913DE11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7F8D-4081-48C7-BFC8-E9DE574838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253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CFC76-9D00-4CF2-BC63-E740B4FE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F94D7B0-27E7-4385-B4E1-5EE7A35C7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28F7E76-E4F0-490C-BE6F-19647E6FA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BCFBAFB-0056-4D5D-8BF0-D0AF0AA31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7F8D-4081-48C7-BFC8-E9DE574838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2069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175D250-9BAA-46A4-ADB6-59A3A2D20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40A6B37-DDA8-41DD-90D4-8AEBA0A0F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E5B113A-9096-406C-948E-05A056D09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7F8D-4081-48C7-BFC8-E9DE574838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03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8F540-1F30-49DE-A0EC-1A2860C14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D70619-15B7-44C9-9B2C-17A694E13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CA42AF7-1B58-4E69-AC51-878981907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1E656A-F19C-4410-9911-39A0AE60D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3FFB2F-D239-41C4-8054-1BA909808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7C8795C-DE30-480F-B76B-940C26324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7F8D-4081-48C7-BFC8-E9DE574838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4090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F3EF48-08F9-4835-AE36-D1B408FBC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2B1097-E294-429E-A651-55A73F2E13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23EEDF2-653A-4DDA-B097-D690566A40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B6235C5-41FA-46BE-B9AD-261DD1B50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358366-806F-4021-A529-A1B0F99FE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DA16AA-012E-42A5-A4B9-9B9ABE6DF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7F8D-4081-48C7-BFC8-E9DE574838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957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E7B2C-30C5-4005-8DA2-2B337E0D2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EFE3A4D-A4AC-4B56-8E16-2A3E549D7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E783B4-D5A8-4DE0-99E2-C09F35FFF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3F5497-1CC2-4C9B-B6A2-44DCBF96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C46B5F-3A60-45F9-9E64-3D7564C05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7F8D-4081-48C7-BFC8-E9DE574838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4697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253E89-B469-4C24-85E8-D357D422FA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8E25068-DBDD-4E5F-958B-878D2354D6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C61BA7-9E06-4418-A83F-C9FECF4A4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FD61FB3-58FD-4878-83FE-037B47180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178C38-035C-4E72-B719-85673AC6C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67F8D-4081-48C7-BFC8-E9DE574838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9585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00E561-5B89-4DE1-99AA-F0A257ABEB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BA72165-958A-490D-950B-088BB02FC7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1EBD627-2680-4D4E-B4AD-4DB159500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C22C2B-4105-42AB-B968-F4FB7DC53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B2EF10-5B40-4481-B4F5-8A2E7D48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368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5B1FC4-A134-4A17-93E7-781A33F05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AD93B5-64A4-4353-8318-3EDF6FD80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65C1BC-14DF-480B-AB7B-BCF59ADB0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117DBC-6045-4467-A7F7-7E7FEDABD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DC66B8-D21E-434B-92C3-5C64A237D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328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6528D2-E789-4C95-8B8B-8284B59E4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63B0B1-9F1E-434B-B720-93FF0445BE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F8A5F3-3AAC-4009-B89A-E1579C858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D76051-399F-4BB0-A200-6F8FA01AA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B1DFEB6-2903-4F59-B546-998318901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5250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E2001E-DB8C-4B5F-9323-1DDE30378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3AC12E-B8BB-48B1-9744-C1AEB0F08F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D8600C-B44E-4F8A-8AD4-57B19EECD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5CA573B-4960-4558-8163-F2930475E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10C9F0-2DB5-4D66-9129-BD20E48C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9570C0A-3DCC-481A-ADEA-0D5B8545F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2891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DD9896-9B54-4B46-B2AD-7848653B0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B7962F7-BDE4-46D5-98A0-FD503C579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2DEA18C-1940-43DD-BAE0-FB42178BE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FB7ADBC-A582-4EA7-892E-579ED5A24A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7A17823-04FE-4302-8AB3-660266BA82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C653442-D4F9-48B2-A8D9-916770C5D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05F168E-AB15-40E5-9BA7-0799F3E65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DF8A15D-1B39-42C2-B085-C9E137BB8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75724-5BB9-4814-A9B2-CC8F137BF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86D2073-B5BB-4DBE-80DF-A7E9D1759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0737F58-7850-4183-B933-A5CB460D3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EA75B1F-DD17-4DAF-9230-4C20B1B07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2252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72E373C-F54B-4A8F-B495-F0904FFCE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D66F7EC-3AE0-4897-BC83-57C40F86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61844EB-D97A-46BA-823F-EE5DBD417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0116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80D271-4D83-4217-9028-887AE5577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42FBB-05F6-40BB-ADD2-CD301480B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D77EBA-D357-4EE7-92A6-2369E0A6E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AD40AE4-6C76-4DF8-91C5-14161C576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E1190A4-E5CA-4865-A7B8-107795FCE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C32E78F-DD65-47D2-8B93-2CBEE8E3F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0232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DF8A38-0C05-4F19-BAF0-A16EF836D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CE18F59-16EF-4544-86A4-9B65DBB3B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ED41FC-E9E6-4132-B8E7-33D2FFD7FD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5478A4-8C4F-41A4-8196-78AC529A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6F49568-FF4E-4233-B523-562E4195A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C559B4-1A3C-4EB7-8013-8E447B56C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08661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043578-E161-4F6A-B224-6548237D4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3AD4639-4A3E-48FB-A0BE-2F9553259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671039-D1BF-4E5F-BD7F-1CB72BC8B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2F203C-3391-4CF4-BE33-C5BF6D018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1D385A-EB5B-4077-8CDF-8384BC136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2921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2C05CFC-9448-49C4-AE92-0526813A0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48948D-37FB-4646-B3DC-9EDDE10B9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D6D904-D8AF-4D56-A8FC-052A3341F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5638BAC-43F6-4E25-A0B1-5FEC5B1C1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D5FF69-AADB-4AFD-B3A7-4DDFEC583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2795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67249CE-5359-4E2D-AF51-D852F5BAA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2B7EC66-0C2B-441F-963E-A0881E48D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E885496-2C74-4720-A3FD-1B22D548C1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F0C4E8-5970-4F7A-A1E6-F221144A3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53338D-80EB-4CE0-AC1C-6CC85633E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67F8D-4081-48C7-BFC8-E9DE574838C5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5934C07-1CE5-47F6-9F7F-53B1E3C00034}"/>
              </a:ext>
            </a:extLst>
          </p:cNvPr>
          <p:cNvSpPr/>
          <p:nvPr userDrawn="1"/>
        </p:nvSpPr>
        <p:spPr>
          <a:xfrm>
            <a:off x="0" y="6356350"/>
            <a:ext cx="12192000" cy="513429"/>
          </a:xfrm>
          <a:prstGeom prst="rect">
            <a:avLst/>
          </a:prstGeom>
          <a:solidFill>
            <a:srgbClr val="0059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085DBF8B-AB69-4071-823D-77B244A4B6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729" y="6123715"/>
            <a:ext cx="3139843" cy="97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2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79F1658-4834-4571-9D4F-84E77C1D7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206210D-CCFF-4F23-A88D-0586416DEB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06A429-65E7-4B1B-8924-A940FCA0B1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B6E425-00F9-4823-A947-EAB5F6D52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E0F70F-27F2-4729-8C79-872CF5ED4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BEF3E-8E62-43E4-B6D2-3C05B2C40D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79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28.jpeg"/><Relationship Id="rId4" Type="http://schemas.openxmlformats.org/officeDocument/2006/relationships/image" Target="../media/image56.png"/><Relationship Id="rId9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B8FC4F8-BAFC-4CDF-84D8-2777EF77C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2887" y="-41673"/>
            <a:ext cx="12337774" cy="694134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FB619A25-3986-4826-91E1-36097C8C4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7326">
            <a:off x="5933221" y="1863055"/>
            <a:ext cx="2165105" cy="426261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AB2727D-E325-477D-B5FC-B48CD5AE2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46818">
            <a:off x="3203500" y="1724345"/>
            <a:ext cx="2501742" cy="4540031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ECC2806-D40C-4109-84AD-6B711E9D33CF}"/>
              </a:ext>
            </a:extLst>
          </p:cNvPr>
          <p:cNvSpPr txBox="1"/>
          <p:nvPr/>
        </p:nvSpPr>
        <p:spPr>
          <a:xfrm>
            <a:off x="2430544" y="364722"/>
            <a:ext cx="733091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Futura Hv BT" panose="020B0702020204020204" pitchFamily="34" charset="0"/>
                <a:cs typeface="Lato Regular"/>
              </a:rPr>
              <a:t>PROJETO PILOTO RECADASTRAMENTO E PROVA DE VIDA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Futura Hv BT" panose="020B0702020204020204" pitchFamily="34" charset="0"/>
                <a:cs typeface="Lato Regular"/>
              </a:rPr>
              <a:t>APP CEARÁPREV ONLINE</a:t>
            </a:r>
          </a:p>
          <a:p>
            <a:endParaRPr lang="pt-BR" dirty="0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5876CB3-E7D8-48F5-8162-EB84C675DC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87028">
            <a:off x="6138499" y="2462008"/>
            <a:ext cx="1722144" cy="299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068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99200E6F-9A66-4D93-9CCF-C79E4490A1ED}"/>
              </a:ext>
            </a:extLst>
          </p:cNvPr>
          <p:cNvSpPr txBox="1"/>
          <p:nvPr/>
        </p:nvSpPr>
        <p:spPr>
          <a:xfrm>
            <a:off x="626467" y="286026"/>
            <a:ext cx="10927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O aplicativo está disponivel na App Store e no Play Store? Como faço para baixar?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E280DD0-68D6-4428-8B59-7C79EDBAA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145" y="1498415"/>
            <a:ext cx="5728691" cy="420234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F30552A-0047-4936-BDCA-AEC0E1113CA1}"/>
              </a:ext>
            </a:extLst>
          </p:cNvPr>
          <p:cNvSpPr txBox="1"/>
          <p:nvPr/>
        </p:nvSpPr>
        <p:spPr>
          <a:xfrm>
            <a:off x="6090122" y="2091485"/>
            <a:ext cx="608891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i="1" dirty="0">
                <a:solidFill>
                  <a:srgbClr val="005934"/>
                </a:solidFill>
                <a:latin typeface="Futura Lt BT" panose="020B0402020204020303" pitchFamily="34" charset="0"/>
              </a:rPr>
              <a:t>Acesse o site da Cearáprev (www.cearaprev.ce.gov.br) pelo seu smartphone;</a:t>
            </a:r>
          </a:p>
          <a:p>
            <a:endParaRPr lang="en-US" sz="1600" i="1" dirty="0">
              <a:solidFill>
                <a:srgbClr val="005934"/>
              </a:solidFill>
              <a:latin typeface="Futura Lt BT" panose="020B04020202040203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i="1" dirty="0">
              <a:solidFill>
                <a:srgbClr val="005934"/>
              </a:solidFill>
              <a:latin typeface="Futura Lt BT" panose="020B0402020204020303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106B33-5D77-4EBD-894A-531EB2E7EA25}"/>
              </a:ext>
            </a:extLst>
          </p:cNvPr>
          <p:cNvSpPr txBox="1"/>
          <p:nvPr/>
        </p:nvSpPr>
        <p:spPr>
          <a:xfrm>
            <a:off x="6090122" y="3599589"/>
            <a:ext cx="608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i="1" dirty="0">
                <a:solidFill>
                  <a:srgbClr val="005934"/>
                </a:solidFill>
                <a:latin typeface="Futura Lt BT" panose="020B0402020204020303" pitchFamily="34" charset="0"/>
              </a:rPr>
              <a:t>Clique no Banner referente ao Recadastramento e Prova de vida;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i="1" dirty="0">
              <a:solidFill>
                <a:srgbClr val="005934"/>
              </a:solidFill>
              <a:latin typeface="Futura Lt BT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056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EC46807-99C2-45BE-A06F-463459E8CF4B}"/>
              </a:ext>
            </a:extLst>
          </p:cNvPr>
          <p:cNvSpPr txBox="1"/>
          <p:nvPr/>
        </p:nvSpPr>
        <p:spPr>
          <a:xfrm>
            <a:off x="632345" y="286026"/>
            <a:ext cx="10927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O aplicativo está disponivel na App Store e no Play Store? Como faço para baixar?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46ED41C-F62E-43CA-861D-57BF5B599ACC}"/>
              </a:ext>
            </a:extLst>
          </p:cNvPr>
          <p:cNvSpPr txBox="1"/>
          <p:nvPr/>
        </p:nvSpPr>
        <p:spPr>
          <a:xfrm>
            <a:off x="1660117" y="1480800"/>
            <a:ext cx="31614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i="1" dirty="0">
                <a:solidFill>
                  <a:srgbClr val="005934"/>
                </a:solidFill>
                <a:latin typeface="Futura Lt BT" panose="020B0402020204020303" pitchFamily="34" charset="0"/>
              </a:rPr>
              <a:t>Digite seu CPF e senha do Guardião</a:t>
            </a:r>
          </a:p>
          <a:p>
            <a:endParaRPr lang="en-US" sz="1600" i="1" dirty="0">
              <a:solidFill>
                <a:srgbClr val="005934"/>
              </a:solidFill>
              <a:latin typeface="Futura Lt BT" panose="020B04020202040203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i="1" dirty="0">
              <a:solidFill>
                <a:srgbClr val="005934"/>
              </a:solidFill>
              <a:latin typeface="Futura Lt BT" panose="020B0402020204020303" pitchFamily="34" charset="0"/>
            </a:endParaRPr>
          </a:p>
        </p:txBody>
      </p:sp>
      <p:pic>
        <p:nvPicPr>
          <p:cNvPr id="6" name="Imagem 5" descr="Foto de uma cidade&#10;&#10;Descrição gerada automaticamente">
            <a:extLst>
              <a:ext uri="{FF2B5EF4-FFF2-40B4-BE49-F238E27FC236}">
                <a16:creationId xmlns:a16="http://schemas.microsoft.com/office/drawing/2014/main" id="{55DBEAEC-9C9F-4420-AC87-9E705FB74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116" y="2194415"/>
            <a:ext cx="3161489" cy="416343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369DE70-65FA-41E0-B95F-29D64AD7C660}"/>
              </a:ext>
            </a:extLst>
          </p:cNvPr>
          <p:cNvSpPr txBox="1"/>
          <p:nvPr/>
        </p:nvSpPr>
        <p:spPr>
          <a:xfrm>
            <a:off x="6096000" y="1480800"/>
            <a:ext cx="36949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i="1" dirty="0">
                <a:solidFill>
                  <a:srgbClr val="005934"/>
                </a:solidFill>
                <a:latin typeface="Futura Lt BT" panose="020B0402020204020303" pitchFamily="34" charset="0"/>
              </a:rPr>
              <a:t>Acesso liberado apenas para os nascidos em janeiro</a:t>
            </a:r>
          </a:p>
          <a:p>
            <a:endParaRPr lang="en-US" sz="1600" i="1" dirty="0">
              <a:solidFill>
                <a:srgbClr val="005934"/>
              </a:solidFill>
              <a:latin typeface="Futura Lt BT" panose="020B04020202040203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1600" i="1" dirty="0">
              <a:solidFill>
                <a:srgbClr val="005934"/>
              </a:solidFill>
              <a:latin typeface="Futura Lt BT" panose="020B0402020204020303" pitchFamily="34" charset="0"/>
            </a:endParaRPr>
          </a:p>
        </p:txBody>
      </p:sp>
      <p:pic>
        <p:nvPicPr>
          <p:cNvPr id="8" name="Imagem 7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271979E8-C35E-4418-8F70-AC2489F43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947" y="2194415"/>
            <a:ext cx="3376673" cy="416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778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311084" y="206077"/>
            <a:ext cx="1137650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300" b="1" dirty="0">
                <a:solidFill>
                  <a:srgbClr val="005934"/>
                </a:solidFill>
                <a:latin typeface="Futura Hv BT" panose="020B0702020204020204" pitchFamily="34" charset="0"/>
              </a:rPr>
              <a:t>Em seguida você irá ser redirecionado a uma página: </a:t>
            </a:r>
          </a:p>
          <a:p>
            <a:pPr algn="ctr"/>
            <a:endParaRPr lang="en-US" sz="3000" b="1" dirty="0">
              <a:solidFill>
                <a:srgbClr val="005934"/>
              </a:solidFill>
              <a:latin typeface="Futura Hv BT" panose="020B070202020402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3474D01-3A64-4740-8CE7-DC064EB7EB24}"/>
              </a:ext>
            </a:extLst>
          </p:cNvPr>
          <p:cNvSpPr/>
          <p:nvPr/>
        </p:nvSpPr>
        <p:spPr>
          <a:xfrm>
            <a:off x="2197313" y="1888560"/>
            <a:ext cx="3541336" cy="3290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  <a:cs typeface="Lato Light"/>
              </a:rPr>
              <a:t>Smartphones Android:</a:t>
            </a:r>
          </a:p>
          <a:p>
            <a:pPr marL="742950" lvl="1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808080"/>
                </a:solidFill>
                <a:effectLst/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Instalador do pacote</a:t>
            </a:r>
            <a:r>
              <a:rPr lang="pt-BR" sz="1600" i="1" dirty="0">
                <a:solidFill>
                  <a:srgbClr val="005934"/>
                </a:solidFill>
                <a:effectLst/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808080"/>
                </a:solidFill>
                <a:effectLst/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Você receberá uma mensagem perguntando se deseja instalar o aplicativo. Clique em “INSTALAR”;</a:t>
            </a:r>
          </a:p>
          <a:p>
            <a:pPr marL="742950" lvl="1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800" dirty="0"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Clique em “CONCLUÍDO”</a:t>
            </a:r>
            <a:endParaRPr lang="pt-BR" sz="1600" i="1" dirty="0">
              <a:solidFill>
                <a:srgbClr val="005934"/>
              </a:solidFill>
              <a:latin typeface="Futura Lt BT" panose="020B0402020204020303" pitchFamily="34" charset="0"/>
              <a:cs typeface="Lato Light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9FC7E26-AAB5-41BA-8B70-A5953FD294B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84" y="1888560"/>
            <a:ext cx="1886229" cy="337159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A14064F-76AF-4FF2-B152-8CD6915635E2}"/>
              </a:ext>
            </a:extLst>
          </p:cNvPr>
          <p:cNvSpPr/>
          <p:nvPr/>
        </p:nvSpPr>
        <p:spPr>
          <a:xfrm>
            <a:off x="583637" y="2978874"/>
            <a:ext cx="603215" cy="67637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744063A-1662-402E-8348-C92F2645F0F3}"/>
              </a:ext>
            </a:extLst>
          </p:cNvPr>
          <p:cNvSpPr txBox="1"/>
          <p:nvPr/>
        </p:nvSpPr>
        <p:spPr>
          <a:xfrm>
            <a:off x="583638" y="929352"/>
            <a:ext cx="1083139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i="1" dirty="0">
                <a:solidFill>
                  <a:srgbClr val="005934"/>
                </a:solidFill>
                <a:latin typeface="Futura Lt BT" panose="020B0402020204020303" pitchFamily="34" charset="0"/>
              </a:rPr>
              <a:t>Quando os ícones surgirem, clique no ícone correspondente ao seu aparelho</a:t>
            </a:r>
          </a:p>
          <a:p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712924D-99B8-4F00-8760-01CEF848821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125" y="1897987"/>
            <a:ext cx="1886229" cy="3371597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02D1EDD-0256-4B47-BB21-CDF8BC418BC7}"/>
              </a:ext>
            </a:extLst>
          </p:cNvPr>
          <p:cNvSpPr/>
          <p:nvPr/>
        </p:nvSpPr>
        <p:spPr>
          <a:xfrm>
            <a:off x="7185229" y="3024767"/>
            <a:ext cx="673311" cy="6975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8259FC7-0498-4998-93D1-4B2D4CC46412}"/>
              </a:ext>
            </a:extLst>
          </p:cNvPr>
          <p:cNvSpPr txBox="1"/>
          <p:nvPr/>
        </p:nvSpPr>
        <p:spPr>
          <a:xfrm>
            <a:off x="8118916" y="1910114"/>
            <a:ext cx="3818562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1600" i="1" dirty="0">
                <a:solidFill>
                  <a:srgbClr val="005934"/>
                </a:solidFill>
                <a:latin typeface="Futura Lt BT" panose="020B0402020204020303" pitchFamily="34" charset="0"/>
                <a:cs typeface="Lato Light"/>
              </a:rPr>
              <a:t>Smartphones Iphone: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808080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Baixe a ferramenta de teste do Iphone “T</a:t>
            </a:r>
            <a:r>
              <a:rPr lang="pt-BR" sz="1800" dirty="0"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estFlight”;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808080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Instale o App Cearáprev –Online;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600" dirty="0">
                <a:solidFill>
                  <a:srgbClr val="808080"/>
                </a:solidFill>
                <a:latin typeface="Times" panose="02020603050405020304" pitchFamily="18" charset="0"/>
                <a:cs typeface="Times New Roman" panose="02020603050405020304" pitchFamily="18" charset="0"/>
              </a:rPr>
              <a:t>Clique no ícone “Começar e Testar”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pt-BR" sz="1800" dirty="0">
              <a:solidFill>
                <a:srgbClr val="80808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808080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endParaRPr lang="pt-BR" sz="1600" dirty="0">
              <a:solidFill>
                <a:srgbClr val="808080"/>
              </a:solidFill>
              <a:latin typeface="Times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917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618879" y="276726"/>
            <a:ext cx="106225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Acesso ao aplicativo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9A20553-10EE-46D2-BA94-E41AB8DF2D93}"/>
              </a:ext>
            </a:extLst>
          </p:cNvPr>
          <p:cNvSpPr/>
          <p:nvPr/>
        </p:nvSpPr>
        <p:spPr>
          <a:xfrm>
            <a:off x="285921" y="1363823"/>
            <a:ext cx="2552700" cy="4777740"/>
          </a:xfrm>
          <a:prstGeom prst="rect">
            <a:avLst/>
          </a:prstGeom>
          <a:noFill/>
          <a:ln>
            <a:solidFill>
              <a:srgbClr val="0062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 w="19050">
                <a:solidFill>
                  <a:schemeClr val="tx1"/>
                </a:solidFill>
              </a:ln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ED96F6B-BB87-4110-94CB-5EA21757DAC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189010" y="1373250"/>
            <a:ext cx="2514600" cy="52387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2A633CC-BDDE-43F9-857C-FFABE9D41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883" y="2028794"/>
            <a:ext cx="2600325" cy="165735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3282A170-CE09-4151-98CD-996163783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68" y="1392104"/>
            <a:ext cx="2514599" cy="4716465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7CFF2B85-93ED-4E4B-AC2B-43ACF61185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5959" y="3769982"/>
            <a:ext cx="2895600" cy="600075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6BDA0645-AE3D-4EBF-8C6B-0B76173F19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3138" y="4346489"/>
            <a:ext cx="2695070" cy="1771507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9A80C362-130A-45C8-9C10-323EC9558BB5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9753317" y="1284956"/>
            <a:ext cx="1274091" cy="137276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DD0124D1-3B24-414D-877E-37037A91DC63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>
            <a:off x="9753317" y="4598458"/>
            <a:ext cx="1274092" cy="131470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EED274FF-3A25-44D7-91CE-B21522842E23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6968664" y="4598458"/>
            <a:ext cx="1274092" cy="131470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2FF27E96-9128-4A3C-97E6-C350DA50487F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6959972" y="1291140"/>
            <a:ext cx="1291476" cy="137276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23C12828-E1A2-485E-AA4F-162F1279FFAB}"/>
              </a:ext>
            </a:extLst>
          </p:cNvPr>
          <p:cNvPicPr/>
          <p:nvPr/>
        </p:nvPicPr>
        <p:blipFill>
          <a:blip r:embed="rId11"/>
          <a:stretch>
            <a:fillRect/>
          </a:stretch>
        </p:blipFill>
        <p:spPr>
          <a:xfrm>
            <a:off x="8347251" y="2863093"/>
            <a:ext cx="1274092" cy="141001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4419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Credenciando o meu aparelho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3474D01-3A64-4740-8CE7-DC064EB7EB24}"/>
              </a:ext>
            </a:extLst>
          </p:cNvPr>
          <p:cNvSpPr/>
          <p:nvPr/>
        </p:nvSpPr>
        <p:spPr>
          <a:xfrm>
            <a:off x="2581431" y="2700065"/>
            <a:ext cx="291439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  <a:cs typeface="Lato Light"/>
              </a:rPr>
              <a:t>Clique no serviço Recadastramento e Prova de vida.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C6437C8-CEB8-4D5A-A8E2-DD24803FB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85" y="1470581"/>
            <a:ext cx="2400993" cy="402572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4603A15-C1DA-43A1-915C-24D1A015D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2962" y="1569754"/>
            <a:ext cx="2474775" cy="4025729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3E169E5D-A3CF-4794-B29A-4BC05FB179D0}"/>
              </a:ext>
            </a:extLst>
          </p:cNvPr>
          <p:cNvSpPr/>
          <p:nvPr/>
        </p:nvSpPr>
        <p:spPr>
          <a:xfrm>
            <a:off x="8027164" y="1634389"/>
            <a:ext cx="3992991" cy="3885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Acessar identificação por reconhecimento facial</a:t>
            </a:r>
          </a:p>
          <a:p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 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Digite o seu CPF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Toque no ícone para tirar a foto de identificação (Foto de frente)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Clique em continuar para tirar a foto de identificação (Foto de frente)</a:t>
            </a:r>
          </a:p>
          <a:p>
            <a:pPr algn="just"/>
            <a:endParaRPr lang="pt-BR" sz="1700" i="1" dirty="0">
              <a:solidFill>
                <a:srgbClr val="005934"/>
              </a:solidFill>
              <a:latin typeface="Futura Lt BT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955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Credenciando o meu aparelho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3474D01-3A64-4740-8CE7-DC064EB7EB24}"/>
              </a:ext>
            </a:extLst>
          </p:cNvPr>
          <p:cNvSpPr/>
          <p:nvPr/>
        </p:nvSpPr>
        <p:spPr>
          <a:xfrm>
            <a:off x="2426636" y="1835855"/>
            <a:ext cx="3401448" cy="3181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Sistema irá abrir a câmera do seu celular;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1700" i="1" dirty="0">
              <a:solidFill>
                <a:srgbClr val="005934"/>
              </a:solidFill>
              <a:latin typeface="Futura Lt BT" panose="020B0402020204020303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Faça uma selfie; 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pt-BR" sz="1700" i="1" dirty="0">
              <a:solidFill>
                <a:srgbClr val="005934"/>
              </a:solidFill>
              <a:latin typeface="Futura Lt BT" panose="020B0402020204020303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FF0000"/>
                </a:solidFill>
                <a:latin typeface="Futura Lt BT" panose="020B0402020204020303" pitchFamily="34" charset="0"/>
              </a:rPr>
              <a:t>Atenção!</a:t>
            </a: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 Não é necessário retirar os óculos e deve tirar a foto de olhos abertos.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461F11B-9998-4A96-8467-E6DA370795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43" y="1629958"/>
            <a:ext cx="2091237" cy="359808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123B961-9990-4449-ABC4-9DAAF680D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240" y="1629958"/>
            <a:ext cx="2091237" cy="3598083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3A209055-C113-43AE-B0D6-9E9D790B7225}"/>
              </a:ext>
            </a:extLst>
          </p:cNvPr>
          <p:cNvSpPr txBox="1"/>
          <p:nvPr/>
        </p:nvSpPr>
        <p:spPr>
          <a:xfrm>
            <a:off x="8092170" y="1824056"/>
            <a:ext cx="3937280" cy="3335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Sistema verificará que não existe cadastro do book (Fotos de segurança de acesso);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Não existindo exibirá o aviso na tela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Clique no botão “OK” para ser direcionado para Cadastrar o BOOK</a:t>
            </a:r>
          </a:p>
        </p:txBody>
      </p:sp>
    </p:spTree>
    <p:extLst>
      <p:ext uri="{BB962C8B-B14F-4D97-AF65-F5344CB8AC3E}">
        <p14:creationId xmlns:p14="http://schemas.microsoft.com/office/powerpoint/2010/main" val="258829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Credenciando o meu aparelho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9784E01-175E-4EB0-8263-74CBFF75E14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99" y="1989692"/>
            <a:ext cx="2064470" cy="348728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3CFBF8A-D6D2-4767-A49D-C6EEE934CBB6}"/>
              </a:ext>
            </a:extLst>
          </p:cNvPr>
          <p:cNvSpPr txBox="1"/>
          <p:nvPr/>
        </p:nvSpPr>
        <p:spPr>
          <a:xfrm>
            <a:off x="2452618" y="2273536"/>
            <a:ext cx="3760470" cy="2789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Preencha os dados do Proprietário do Telefone;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FF0000"/>
                </a:solidFill>
                <a:latin typeface="Futura Lt BT" panose="020B0402020204020303" pitchFamily="34" charset="0"/>
              </a:rPr>
              <a:t>Atenção!</a:t>
            </a: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 O proprietário pode ser outra pessoa (Filho, Tutor, etc) e um mesmo celular pode ser utilizados por vários beneficiários.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5A44ABD-FFBF-4DFF-A961-D6B7A7C4D3A5}"/>
              </a:ext>
            </a:extLst>
          </p:cNvPr>
          <p:cNvSpPr txBox="1"/>
          <p:nvPr/>
        </p:nvSpPr>
        <p:spPr>
          <a:xfrm>
            <a:off x="3672564" y="1364096"/>
            <a:ext cx="50810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i="1" dirty="0">
                <a:solidFill>
                  <a:srgbClr val="005934"/>
                </a:solidFill>
                <a:latin typeface="Futura Lt BT" panose="020B0402020204020303" pitchFamily="34" charset="0"/>
              </a:rPr>
              <a:t>Cadastrando meu book</a:t>
            </a:r>
          </a:p>
        </p:txBody>
      </p:sp>
      <p:pic>
        <p:nvPicPr>
          <p:cNvPr id="15" name="Imagem 14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FCF68FA8-0647-443C-A520-26F7D992C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044" y="1989692"/>
            <a:ext cx="2169813" cy="3615734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3E7E2112-9E57-4DB4-A678-BCC828692463}"/>
              </a:ext>
            </a:extLst>
          </p:cNvPr>
          <p:cNvSpPr txBox="1"/>
          <p:nvPr/>
        </p:nvSpPr>
        <p:spPr>
          <a:xfrm>
            <a:off x="8871855" y="2355289"/>
            <a:ext cx="3302393" cy="3149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O sistema exibirá a foto tirada no momento do primeiro acesso.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Você poderá manter ou tirar uma nova foto.</a:t>
            </a:r>
          </a:p>
          <a:p>
            <a:pPr>
              <a:lnSpc>
                <a:spcPct val="200000"/>
              </a:lnSpc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 </a:t>
            </a:r>
          </a:p>
        </p:txBody>
      </p:sp>
      <p:pic>
        <p:nvPicPr>
          <p:cNvPr id="1026" name="Picture 2" descr="Avatar, character, manager, professions, seo, woman, women icon - Download  on Iconfinder">
            <a:extLst>
              <a:ext uri="{FF2B5EF4-FFF2-40B4-BE49-F238E27FC236}">
                <a16:creationId xmlns:a16="http://schemas.microsoft.com/office/drawing/2014/main" id="{6870AAFD-1BDF-42BE-9492-1D8E22323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350" y="4150649"/>
            <a:ext cx="717098" cy="71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31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Credenciando o meu aparelho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3CFBF8A-D6D2-4767-A49D-C6EEE934CBB6}"/>
              </a:ext>
            </a:extLst>
          </p:cNvPr>
          <p:cNvSpPr txBox="1"/>
          <p:nvPr/>
        </p:nvSpPr>
        <p:spPr>
          <a:xfrm>
            <a:off x="2467582" y="2124224"/>
            <a:ext cx="3628418" cy="2397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Clique no botão tirar foto olhando para o lado direito;</a:t>
            </a:r>
          </a:p>
          <a:p>
            <a:pPr lvl="0" algn="just">
              <a:lnSpc>
                <a:spcPct val="150000"/>
              </a:lnSpc>
            </a:pPr>
            <a:endParaRPr lang="pt-BR" sz="1700" i="1" dirty="0">
              <a:solidFill>
                <a:srgbClr val="005934"/>
              </a:solidFill>
              <a:latin typeface="Futura Lt BT" panose="020B0402020204020303" pitchFamily="34" charset="0"/>
            </a:endParaRPr>
          </a:p>
          <a:p>
            <a:pPr marL="285750" lvl="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Clique no botão tirar foto olhando para o lado esquerdo.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5A44ABD-FFBF-4DFF-A961-D6B7A7C4D3A5}"/>
              </a:ext>
            </a:extLst>
          </p:cNvPr>
          <p:cNvSpPr txBox="1"/>
          <p:nvPr/>
        </p:nvSpPr>
        <p:spPr>
          <a:xfrm>
            <a:off x="3672564" y="1364096"/>
            <a:ext cx="50810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i="1" dirty="0">
                <a:solidFill>
                  <a:srgbClr val="005934"/>
                </a:solidFill>
                <a:latin typeface="Futura Lt BT" panose="020B0402020204020303" pitchFamily="34" charset="0"/>
              </a:rPr>
              <a:t>Cadastrando meu book</a:t>
            </a:r>
          </a:p>
        </p:txBody>
      </p:sp>
      <p:pic>
        <p:nvPicPr>
          <p:cNvPr id="5" name="Imagem 4" descr="Interface gráfica do usuário, Texto, Aplicativo, chat ou mensagem de texto&#10;&#10;Descrição gerada automaticamente">
            <a:extLst>
              <a:ext uri="{FF2B5EF4-FFF2-40B4-BE49-F238E27FC236}">
                <a16:creationId xmlns:a16="http://schemas.microsoft.com/office/drawing/2014/main" id="{5529F371-D917-4348-AFE9-0B3BDA833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94" y="1823264"/>
            <a:ext cx="1962423" cy="335205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2D7D3E6-8977-4211-BEC3-B89BC6C4F37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46285" y="1946080"/>
            <a:ext cx="1962423" cy="3352052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3004274E-4999-4A00-877F-7F97E3B13733}"/>
              </a:ext>
            </a:extLst>
          </p:cNvPr>
          <p:cNvSpPr txBox="1"/>
          <p:nvPr/>
        </p:nvSpPr>
        <p:spPr>
          <a:xfrm>
            <a:off x="8408708" y="2201316"/>
            <a:ext cx="3620742" cy="2004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Clique no botão para tirar uma foto de frente, segurando um documento com foto atual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700" i="1" dirty="0">
                <a:solidFill>
                  <a:srgbClr val="005934"/>
                </a:solidFill>
                <a:latin typeface="Futura Lt BT" panose="020B0402020204020303" pitchFamily="34" charset="0"/>
              </a:rPr>
              <a:t>Clique no botão “SALVAR”</a:t>
            </a:r>
          </a:p>
        </p:txBody>
      </p:sp>
      <p:pic>
        <p:nvPicPr>
          <p:cNvPr id="13" name="Picture 2" descr="Avatar, character, manager, professions, seo, woman, women icon - Download  on Iconfinder">
            <a:extLst>
              <a:ext uri="{FF2B5EF4-FFF2-40B4-BE49-F238E27FC236}">
                <a16:creationId xmlns:a16="http://schemas.microsoft.com/office/drawing/2014/main" id="{C2AAA52A-9935-4010-8B91-74A43973D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747" y="2795954"/>
            <a:ext cx="645498" cy="645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arteira de identidade. cartão para homens e mulheres. | Vetor Premium">
            <a:extLst>
              <a:ext uri="{FF2B5EF4-FFF2-40B4-BE49-F238E27FC236}">
                <a16:creationId xmlns:a16="http://schemas.microsoft.com/office/drawing/2014/main" id="{302EC011-7BBA-4E99-B658-59E0DFF684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53358" r="16496" b="10731"/>
          <a:stretch/>
        </p:blipFill>
        <p:spPr bwMode="auto">
          <a:xfrm>
            <a:off x="7231256" y="3259036"/>
            <a:ext cx="155011" cy="9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Avatar, character, manager, professions, seo, woman, women icon - Download  on Iconfinder">
            <a:extLst>
              <a:ext uri="{FF2B5EF4-FFF2-40B4-BE49-F238E27FC236}">
                <a16:creationId xmlns:a16="http://schemas.microsoft.com/office/drawing/2014/main" id="{4F01544D-E1D6-44BD-B2AE-FA08C64D2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896" y="3013607"/>
            <a:ext cx="343188" cy="34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ta: Curva para Baixo 1">
            <a:extLst>
              <a:ext uri="{FF2B5EF4-FFF2-40B4-BE49-F238E27FC236}">
                <a16:creationId xmlns:a16="http://schemas.microsoft.com/office/drawing/2014/main" id="{42500060-8FD6-4400-9824-37D40DEDD9FE}"/>
              </a:ext>
            </a:extLst>
          </p:cNvPr>
          <p:cNvSpPr/>
          <p:nvPr/>
        </p:nvSpPr>
        <p:spPr>
          <a:xfrm rot="10800000" flipH="1">
            <a:off x="1338158" y="3259036"/>
            <a:ext cx="192601" cy="9457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6" name="Picture 2" descr="Avatar, character, manager, professions, seo, woman, women icon - Download  on Iconfinder">
            <a:extLst>
              <a:ext uri="{FF2B5EF4-FFF2-40B4-BE49-F238E27FC236}">
                <a16:creationId xmlns:a16="http://schemas.microsoft.com/office/drawing/2014/main" id="{A7EA4244-14D5-4369-9961-CB68794EB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739" y="4247380"/>
            <a:ext cx="343188" cy="34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eta: Curva para Baixo 17">
            <a:extLst>
              <a:ext uri="{FF2B5EF4-FFF2-40B4-BE49-F238E27FC236}">
                <a16:creationId xmlns:a16="http://schemas.microsoft.com/office/drawing/2014/main" id="{EC6C6CC7-48AA-4361-B313-B161C8278EDA}"/>
              </a:ext>
            </a:extLst>
          </p:cNvPr>
          <p:cNvSpPr/>
          <p:nvPr/>
        </p:nvSpPr>
        <p:spPr>
          <a:xfrm rot="10800000">
            <a:off x="1162949" y="4472247"/>
            <a:ext cx="193262" cy="1151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815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Credenciando o meu aparelho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E1B374E8-7735-4191-A4F1-6752FC268A6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72" y="1476950"/>
            <a:ext cx="1960775" cy="335594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B4C3666-DA19-4C7C-8208-6C6C741E961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511" y="1476951"/>
            <a:ext cx="1960775" cy="3355940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5A19B2AC-307E-4E05-92D4-204D16D2B179}"/>
              </a:ext>
            </a:extLst>
          </p:cNvPr>
          <p:cNvSpPr txBox="1"/>
          <p:nvPr/>
        </p:nvSpPr>
        <p:spPr>
          <a:xfrm>
            <a:off x="5157286" y="2091199"/>
            <a:ext cx="2864512" cy="2273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80808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1200" i="1" dirty="0">
                <a:solidFill>
                  <a:srgbClr val="005934"/>
                </a:solidFill>
                <a:latin typeface="Futura Lt BT" panose="020B0402020204020303" pitchFamily="34" charset="0"/>
              </a:rPr>
              <a:t>Tela para verificação do código dono do celular.</a:t>
            </a:r>
          </a:p>
          <a:p>
            <a:r>
              <a:rPr lang="pt-BR" sz="1200" i="1" dirty="0">
                <a:solidFill>
                  <a:srgbClr val="005934"/>
                </a:solidFill>
                <a:latin typeface="Futura Lt BT" panose="020B0402020204020303" pitchFamily="34" charset="0"/>
              </a:rPr>
              <a:t> 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200" i="1" dirty="0">
                <a:solidFill>
                  <a:srgbClr val="005934"/>
                </a:solidFill>
                <a:latin typeface="Futura Lt BT" panose="020B0402020204020303" pitchFamily="34" charset="0"/>
              </a:rPr>
              <a:t>Digite o CPF do proprietário do celular;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200" i="1" dirty="0">
                <a:solidFill>
                  <a:srgbClr val="005934"/>
                </a:solidFill>
                <a:latin typeface="Futura Lt BT" panose="020B0402020204020303" pitchFamily="34" charset="0"/>
              </a:rPr>
              <a:t>Digite o número do telefone do proprietário do celular;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200" i="1" dirty="0">
                <a:solidFill>
                  <a:srgbClr val="005934"/>
                </a:solidFill>
                <a:latin typeface="Futura Lt BT" panose="020B0402020204020303" pitchFamily="34" charset="0"/>
              </a:rPr>
              <a:t>Clique no botão “Continuar”</a:t>
            </a: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CEE53DB6-466F-4989-82C9-3D6ABB460CB4}"/>
              </a:ext>
            </a:extLst>
          </p:cNvPr>
          <p:cNvSpPr/>
          <p:nvPr/>
        </p:nvSpPr>
        <p:spPr>
          <a:xfrm>
            <a:off x="2451381" y="2926320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0DC61751-2D64-47D1-8B45-7DFF5584D91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833" y="2375799"/>
            <a:ext cx="1960775" cy="335593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1600414-63BD-4D3C-8C53-A36A13E30D6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379" y="1496411"/>
            <a:ext cx="1865684" cy="59597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Seta: para a Direita 9">
            <a:extLst>
              <a:ext uri="{FF2B5EF4-FFF2-40B4-BE49-F238E27FC236}">
                <a16:creationId xmlns:a16="http://schemas.microsoft.com/office/drawing/2014/main" id="{2A41A10D-CF65-47BE-A05C-8E448C2E579B}"/>
              </a:ext>
            </a:extLst>
          </p:cNvPr>
          <p:cNvSpPr/>
          <p:nvPr/>
        </p:nvSpPr>
        <p:spPr>
          <a:xfrm>
            <a:off x="5731592" y="1592880"/>
            <a:ext cx="1865684" cy="381322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51A66D0-02FE-41CE-A3B4-787EF897DF2F}"/>
              </a:ext>
            </a:extLst>
          </p:cNvPr>
          <p:cNvSpPr txBox="1"/>
          <p:nvPr/>
        </p:nvSpPr>
        <p:spPr>
          <a:xfrm>
            <a:off x="5925254" y="1434319"/>
            <a:ext cx="1440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i="1" dirty="0">
                <a:solidFill>
                  <a:srgbClr val="005934"/>
                </a:solidFill>
                <a:latin typeface="Futura Lt BT" panose="020B0402020204020303" pitchFamily="34" charset="0"/>
              </a:rPr>
              <a:t>Enviando SMS...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07D30AA-E359-4E22-978F-52B2162264D1}"/>
              </a:ext>
            </a:extLst>
          </p:cNvPr>
          <p:cNvSpPr txBox="1"/>
          <p:nvPr/>
        </p:nvSpPr>
        <p:spPr>
          <a:xfrm>
            <a:off x="10102643" y="3062306"/>
            <a:ext cx="1986842" cy="1511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200" i="1" dirty="0">
                <a:solidFill>
                  <a:srgbClr val="005934"/>
                </a:solidFill>
                <a:latin typeface="Futura Lt BT" panose="020B0402020204020303" pitchFamily="34" charset="0"/>
              </a:rPr>
              <a:t>Digite o código de verificação;</a:t>
            </a:r>
          </a:p>
          <a:p>
            <a:pPr marL="171450" indent="-1714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1200" i="1" dirty="0">
                <a:solidFill>
                  <a:srgbClr val="005934"/>
                </a:solidFill>
                <a:latin typeface="Futura Lt BT" panose="020B0402020204020303" pitchFamily="34" charset="0"/>
              </a:rPr>
              <a:t>Clique no botão “Confirmar”</a:t>
            </a:r>
          </a:p>
        </p:txBody>
      </p:sp>
    </p:spTree>
    <p:extLst>
      <p:ext uri="{BB962C8B-B14F-4D97-AF65-F5344CB8AC3E}">
        <p14:creationId xmlns:p14="http://schemas.microsoft.com/office/powerpoint/2010/main" val="3928979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Credenciando o meu aparelho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51A66D0-02FE-41CE-A3B4-787EF897DF2F}"/>
              </a:ext>
            </a:extLst>
          </p:cNvPr>
          <p:cNvSpPr txBox="1"/>
          <p:nvPr/>
        </p:nvSpPr>
        <p:spPr>
          <a:xfrm>
            <a:off x="4101484" y="1212999"/>
            <a:ext cx="4223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i="1" dirty="0">
                <a:solidFill>
                  <a:srgbClr val="005934"/>
                </a:solidFill>
                <a:latin typeface="Futura Lt BT" panose="020B0402020204020303" pitchFamily="34" charset="0"/>
              </a:rPr>
              <a:t>Autenticação no guardião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89291E0-BF05-4E87-8E01-8E7C98D264A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21" y="1956235"/>
            <a:ext cx="1932494" cy="3341628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EB3E6D33-029D-4F8C-B615-67EA8008FFF3}"/>
              </a:ext>
            </a:extLst>
          </p:cNvPr>
          <p:cNvSpPr/>
          <p:nvPr/>
        </p:nvSpPr>
        <p:spPr>
          <a:xfrm>
            <a:off x="3348766" y="3340489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577AF3AA-AB57-4497-A8C9-D4E58FADA43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503092" y="1956234"/>
            <a:ext cx="1932494" cy="329431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84F6E2B8-BA5C-4931-A23E-1D8B8C6EA312}"/>
              </a:ext>
            </a:extLst>
          </p:cNvPr>
          <p:cNvSpPr txBox="1"/>
          <p:nvPr/>
        </p:nvSpPr>
        <p:spPr>
          <a:xfrm>
            <a:off x="-532761" y="5321835"/>
            <a:ext cx="33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3" algn="ctr"/>
            <a:r>
              <a:rPr lang="pt-BR" i="1" dirty="0">
                <a:solidFill>
                  <a:srgbClr val="005934"/>
                </a:solidFill>
                <a:latin typeface="Futura Lt BT" panose="020B0402020204020303" pitchFamily="34" charset="0"/>
              </a:rPr>
              <a:t>Digite o CPF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25B117CE-7608-4D85-A2BC-9E77D7F05A36}"/>
              </a:ext>
            </a:extLst>
          </p:cNvPr>
          <p:cNvSpPr txBox="1"/>
          <p:nvPr/>
        </p:nvSpPr>
        <p:spPr>
          <a:xfrm>
            <a:off x="4353029" y="5321835"/>
            <a:ext cx="2232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i="1" dirty="0">
                <a:solidFill>
                  <a:srgbClr val="005934"/>
                </a:solidFill>
                <a:latin typeface="Futura Lt BT" panose="020B0402020204020303" pitchFamily="34" charset="0"/>
              </a:rPr>
              <a:t>Digite a senha do guardião</a:t>
            </a:r>
          </a:p>
        </p:txBody>
      </p:sp>
      <p:sp>
        <p:nvSpPr>
          <p:cNvPr id="25" name="Seta: para a Direita 24">
            <a:extLst>
              <a:ext uri="{FF2B5EF4-FFF2-40B4-BE49-F238E27FC236}">
                <a16:creationId xmlns:a16="http://schemas.microsoft.com/office/drawing/2014/main" id="{86BA5FF4-EC12-4199-B56A-61A3952BD722}"/>
              </a:ext>
            </a:extLst>
          </p:cNvPr>
          <p:cNvSpPr/>
          <p:nvPr/>
        </p:nvSpPr>
        <p:spPr>
          <a:xfrm>
            <a:off x="6849451" y="3361477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26D9256E-91B8-4CDD-A919-550940B0A256}"/>
              </a:ext>
            </a:extLst>
          </p:cNvPr>
          <p:cNvSpPr txBox="1"/>
          <p:nvPr/>
        </p:nvSpPr>
        <p:spPr>
          <a:xfrm>
            <a:off x="7894912" y="2922505"/>
            <a:ext cx="30732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2400" i="1" dirty="0">
                <a:solidFill>
                  <a:srgbClr val="005934"/>
                </a:solidFill>
                <a:latin typeface="Futura Lt BT" panose="020B0402020204020303" pitchFamily="34" charset="0"/>
              </a:rPr>
              <a:t>Credenciamento realizado com sucesso...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EE9A88A-0085-4A87-99C2-C25D41B997E9}"/>
              </a:ext>
            </a:extLst>
          </p:cNvPr>
          <p:cNvSpPr/>
          <p:nvPr/>
        </p:nvSpPr>
        <p:spPr>
          <a:xfrm>
            <a:off x="7910734" y="2756725"/>
            <a:ext cx="3544517" cy="1846258"/>
          </a:xfrm>
          <a:prstGeom prst="rect">
            <a:avLst/>
          </a:prstGeom>
          <a:noFill/>
          <a:ln w="38100">
            <a:solidFill>
              <a:srgbClr val="0059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84741D7-6613-4197-8400-AFF3EFC76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1208" y="3650705"/>
            <a:ext cx="711424" cy="72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081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Recadastramento e Prova de vida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A97A1E9-4847-4919-B6A9-72434005C11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96" y="1632881"/>
            <a:ext cx="2075590" cy="361970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637863D6-9EC8-4630-B067-A598D5D400A9}"/>
              </a:ext>
            </a:extLst>
          </p:cNvPr>
          <p:cNvSpPr txBox="1"/>
          <p:nvPr/>
        </p:nvSpPr>
        <p:spPr>
          <a:xfrm>
            <a:off x="2897486" y="2061476"/>
            <a:ext cx="3247403" cy="2419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000" i="1" dirty="0">
                <a:solidFill>
                  <a:srgbClr val="005934"/>
                </a:solidFill>
                <a:latin typeface="Futura Lt BT" panose="020B0402020204020303" pitchFamily="34" charset="0"/>
              </a:rPr>
              <a:t>Sistema exibirá a tela básica de cadastro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000" i="1" dirty="0">
                <a:solidFill>
                  <a:srgbClr val="005934"/>
                </a:solidFill>
                <a:latin typeface="Futura Lt BT" panose="020B0402020204020303" pitchFamily="34" charset="0"/>
              </a:rPr>
              <a:t>Clique no botão “</a:t>
            </a:r>
            <a:r>
              <a:rPr lang="pt-BR" i="1" dirty="0">
                <a:solidFill>
                  <a:srgbClr val="005934"/>
                </a:solidFill>
                <a:latin typeface="Futura Lt BT" panose="020B0402020204020303" pitchFamily="34" charset="0"/>
              </a:rPr>
              <a:t>ATUALIZAR / VISUALIZAR CADASTRO”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71F5A9C3-E2EA-413F-8D04-82F952701D71}"/>
              </a:ext>
            </a:extLst>
          </p:cNvPr>
          <p:cNvSpPr txBox="1"/>
          <p:nvPr/>
        </p:nvSpPr>
        <p:spPr>
          <a:xfrm>
            <a:off x="821896" y="5280050"/>
            <a:ext cx="1887054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t-BR" sz="1400" i="1" dirty="0">
                <a:solidFill>
                  <a:srgbClr val="FF0000"/>
                </a:solidFill>
                <a:latin typeface="Futura Lt BT" panose="020B0402020204020303" pitchFamily="34" charset="0"/>
              </a:rPr>
              <a:t>Atenção! </a:t>
            </a:r>
          </a:p>
          <a:p>
            <a:pPr algn="ctr">
              <a:spcAft>
                <a:spcPts val="600"/>
              </a:spcAft>
            </a:pPr>
            <a:r>
              <a:rPr lang="pt-BR" sz="1200" i="1" dirty="0">
                <a:solidFill>
                  <a:srgbClr val="005934"/>
                </a:solidFill>
                <a:latin typeface="Futura Lt BT" panose="020B0402020204020303" pitchFamily="34" charset="0"/>
              </a:rPr>
              <a:t>Primeiro acesso nome estará em branco</a:t>
            </a:r>
            <a:r>
              <a:rPr lang="pt-BR" sz="1400" i="1" dirty="0">
                <a:solidFill>
                  <a:srgbClr val="005934"/>
                </a:solidFill>
                <a:latin typeface="Futura Lt BT" panose="020B0402020204020303" pitchFamily="34" charset="0"/>
              </a:rPr>
              <a:t>.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8AEAACE9-F9EB-4E52-BC60-C17F51E4476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318" y="1632881"/>
            <a:ext cx="2047308" cy="3619701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633CCC49-3304-40BD-85D8-6BE9A92E21B6}"/>
              </a:ext>
            </a:extLst>
          </p:cNvPr>
          <p:cNvSpPr txBox="1"/>
          <p:nvPr/>
        </p:nvSpPr>
        <p:spPr>
          <a:xfrm>
            <a:off x="8465626" y="1867352"/>
            <a:ext cx="3247403" cy="3123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000" i="1" dirty="0">
                <a:solidFill>
                  <a:srgbClr val="005934"/>
                </a:solidFill>
                <a:latin typeface="Futura Lt BT" panose="020B0402020204020303" pitchFamily="34" charset="0"/>
              </a:rPr>
              <a:t>Tenha em mãos seus documentos:</a:t>
            </a:r>
          </a:p>
          <a:p>
            <a:pPr marL="800100" lvl="1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600" i="1" dirty="0">
                <a:solidFill>
                  <a:srgbClr val="005934"/>
                </a:solidFill>
                <a:latin typeface="Futura Lt BT" panose="020B0402020204020303" pitchFamily="34" charset="0"/>
              </a:rPr>
              <a:t>RG;</a:t>
            </a:r>
          </a:p>
          <a:p>
            <a:pPr marL="800100" lvl="1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600" i="1" dirty="0">
                <a:solidFill>
                  <a:srgbClr val="005934"/>
                </a:solidFill>
                <a:latin typeface="Futura Lt BT" panose="020B0402020204020303" pitchFamily="34" charset="0"/>
              </a:rPr>
              <a:t>CPF;</a:t>
            </a:r>
          </a:p>
          <a:p>
            <a:pPr marL="800100" lvl="1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600" i="1" dirty="0">
                <a:solidFill>
                  <a:srgbClr val="005934"/>
                </a:solidFill>
                <a:latin typeface="Futura Lt BT" panose="020B0402020204020303" pitchFamily="34" charset="0"/>
              </a:rPr>
              <a:t>Título de Eleitor;</a:t>
            </a:r>
          </a:p>
          <a:p>
            <a:pPr marL="800100" lvl="1" indent="-3429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1600" i="1" dirty="0">
                <a:solidFill>
                  <a:srgbClr val="005934"/>
                </a:solidFill>
                <a:latin typeface="Futura Lt BT" panose="020B0402020204020303" pitchFamily="34" charset="0"/>
              </a:rPr>
              <a:t>Comprovante de endereço.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FD968E60-1951-4A97-9A9C-3585F2D0B193}"/>
              </a:ext>
            </a:extLst>
          </p:cNvPr>
          <p:cNvSpPr/>
          <p:nvPr/>
        </p:nvSpPr>
        <p:spPr>
          <a:xfrm>
            <a:off x="844018" y="3613355"/>
            <a:ext cx="630820" cy="1106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3761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Recadastramento e Prova de vida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33CCC49-3304-40BD-85D8-6BE9A92E21B6}"/>
              </a:ext>
            </a:extLst>
          </p:cNvPr>
          <p:cNvSpPr txBox="1"/>
          <p:nvPr/>
        </p:nvSpPr>
        <p:spPr>
          <a:xfrm>
            <a:off x="3634536" y="1212999"/>
            <a:ext cx="5561814" cy="57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pt-BR" sz="2400" i="1" dirty="0">
                <a:solidFill>
                  <a:srgbClr val="005934"/>
                </a:solidFill>
                <a:latin typeface="Futura Lt BT" panose="020B0402020204020303" pitchFamily="34" charset="0"/>
              </a:rPr>
              <a:t>Confirme seus dados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94823415-A292-4AD4-9E0B-E0288DB6219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072650" y="2070062"/>
            <a:ext cx="1933575" cy="345757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CA382344-0516-4A72-877B-270BAD1D93EF}"/>
              </a:ext>
            </a:extLst>
          </p:cNvPr>
          <p:cNvSpPr/>
          <p:nvPr/>
        </p:nvSpPr>
        <p:spPr>
          <a:xfrm>
            <a:off x="3748126" y="3540586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5F9F2802-9AD3-4F64-9D4A-6AD06276155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607" y="2012912"/>
            <a:ext cx="1933576" cy="345757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D5CD2204-523B-4F14-AAC2-BA50AD330AC8}"/>
              </a:ext>
            </a:extLst>
          </p:cNvPr>
          <p:cNvSpPr/>
          <p:nvPr/>
        </p:nvSpPr>
        <p:spPr>
          <a:xfrm>
            <a:off x="7758330" y="3412336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07B78D7-9375-42EB-B8F8-3AB7971A8784}"/>
              </a:ext>
            </a:extLst>
          </p:cNvPr>
          <p:cNvSpPr/>
          <p:nvPr/>
        </p:nvSpPr>
        <p:spPr>
          <a:xfrm>
            <a:off x="923827" y="3540586"/>
            <a:ext cx="867266" cy="88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B919F7F-9A06-48BF-8F13-265CE221237E}"/>
              </a:ext>
            </a:extLst>
          </p:cNvPr>
          <p:cNvSpPr/>
          <p:nvPr/>
        </p:nvSpPr>
        <p:spPr>
          <a:xfrm>
            <a:off x="856131" y="4901938"/>
            <a:ext cx="548463" cy="1225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FBB5F8C8-F96A-4A3E-9F10-DA7BBBC57FE1}"/>
              </a:ext>
            </a:extLst>
          </p:cNvPr>
          <p:cNvSpPr/>
          <p:nvPr/>
        </p:nvSpPr>
        <p:spPr>
          <a:xfrm>
            <a:off x="857838" y="5392132"/>
            <a:ext cx="571880" cy="1163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Retângulo 27">
            <a:extLst>
              <a:ext uri="{FF2B5EF4-FFF2-40B4-BE49-F238E27FC236}">
                <a16:creationId xmlns:a16="http://schemas.microsoft.com/office/drawing/2014/main" id="{58A95073-5819-468A-858B-0DC744DA8C16}"/>
              </a:ext>
            </a:extLst>
          </p:cNvPr>
          <p:cNvSpPr/>
          <p:nvPr/>
        </p:nvSpPr>
        <p:spPr>
          <a:xfrm>
            <a:off x="923827" y="3870524"/>
            <a:ext cx="772998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5F732F96-A97B-4E9E-B431-D0DB84835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359" y="1994338"/>
            <a:ext cx="2000250" cy="3514725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E8351E7-7DF7-4383-91AA-94822518A620}"/>
              </a:ext>
            </a:extLst>
          </p:cNvPr>
          <p:cNvSpPr/>
          <p:nvPr/>
        </p:nvSpPr>
        <p:spPr>
          <a:xfrm>
            <a:off x="1224116" y="3480619"/>
            <a:ext cx="1629697" cy="1487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9E43714-72C5-410A-ABE0-5071B6737FBD}"/>
              </a:ext>
            </a:extLst>
          </p:cNvPr>
          <p:cNvSpPr/>
          <p:nvPr/>
        </p:nvSpPr>
        <p:spPr>
          <a:xfrm>
            <a:off x="1220823" y="4385592"/>
            <a:ext cx="772998" cy="1487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747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Recadastramento e Prova de vida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33CCC49-3304-40BD-85D8-6BE9A92E21B6}"/>
              </a:ext>
            </a:extLst>
          </p:cNvPr>
          <p:cNvSpPr txBox="1"/>
          <p:nvPr/>
        </p:nvSpPr>
        <p:spPr>
          <a:xfrm>
            <a:off x="3634536" y="1212999"/>
            <a:ext cx="5561814" cy="57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pt-BR" sz="2400" i="1" dirty="0">
                <a:solidFill>
                  <a:srgbClr val="005934"/>
                </a:solidFill>
                <a:latin typeface="Futura Lt BT" panose="020B0402020204020303" pitchFamily="34" charset="0"/>
              </a:rPr>
              <a:t>Confirme seus dados</a:t>
            </a:r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CA382344-0516-4A72-877B-270BAD1D93EF}"/>
              </a:ext>
            </a:extLst>
          </p:cNvPr>
          <p:cNvSpPr/>
          <p:nvPr/>
        </p:nvSpPr>
        <p:spPr>
          <a:xfrm>
            <a:off x="2802726" y="3443958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D5CD2204-523B-4F14-AAC2-BA50AD330AC8}"/>
              </a:ext>
            </a:extLst>
          </p:cNvPr>
          <p:cNvSpPr/>
          <p:nvPr/>
        </p:nvSpPr>
        <p:spPr>
          <a:xfrm>
            <a:off x="5766045" y="3443958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40413215-2BF7-4B09-B0CA-22CD74012AA8}"/>
              </a:ext>
            </a:extLst>
          </p:cNvPr>
          <p:cNvSpPr/>
          <p:nvPr/>
        </p:nvSpPr>
        <p:spPr>
          <a:xfrm>
            <a:off x="8688768" y="3412782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F983404-9D31-4CA9-9620-3E5951E8A2A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47" y="2029431"/>
            <a:ext cx="1933576" cy="345757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128968E-CE78-4C33-8F97-17C8417D6BCC}"/>
              </a:ext>
            </a:extLst>
          </p:cNvPr>
          <p:cNvSpPr/>
          <p:nvPr/>
        </p:nvSpPr>
        <p:spPr>
          <a:xfrm>
            <a:off x="791852" y="3271103"/>
            <a:ext cx="1677971" cy="4901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622A847D-B5EA-4B91-897B-5E41CFFB8DF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704" y="2023360"/>
            <a:ext cx="1933576" cy="3457573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9198B59-5495-490E-A282-CDD1106C88B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119" y="2054537"/>
            <a:ext cx="1945839" cy="345757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28FB8D22-B841-41C5-AF15-DD81906959C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174" y="2054537"/>
            <a:ext cx="1945839" cy="345757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2291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Recadastramento e Prova de vida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33CCC49-3304-40BD-85D8-6BE9A92E21B6}"/>
              </a:ext>
            </a:extLst>
          </p:cNvPr>
          <p:cNvSpPr txBox="1"/>
          <p:nvPr/>
        </p:nvSpPr>
        <p:spPr>
          <a:xfrm>
            <a:off x="3634536" y="1212999"/>
            <a:ext cx="5561814" cy="57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pt-BR" sz="2400" i="1" dirty="0">
                <a:solidFill>
                  <a:srgbClr val="005934"/>
                </a:solidFill>
                <a:latin typeface="Futura Lt BT" panose="020B0402020204020303" pitchFamily="34" charset="0"/>
              </a:rPr>
              <a:t>Confirme seus dados</a:t>
            </a:r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CA382344-0516-4A72-877B-270BAD1D93EF}"/>
              </a:ext>
            </a:extLst>
          </p:cNvPr>
          <p:cNvSpPr/>
          <p:nvPr/>
        </p:nvSpPr>
        <p:spPr>
          <a:xfrm>
            <a:off x="3610641" y="3460453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D5CD2204-523B-4F14-AAC2-BA50AD330AC8}"/>
              </a:ext>
            </a:extLst>
          </p:cNvPr>
          <p:cNvSpPr/>
          <p:nvPr/>
        </p:nvSpPr>
        <p:spPr>
          <a:xfrm>
            <a:off x="7457679" y="3429000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F983404-9D31-4CA9-9620-3E5951E8A2A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583" y="2029431"/>
            <a:ext cx="1933576" cy="345757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128968E-CE78-4C33-8F97-17C8417D6BCC}"/>
              </a:ext>
            </a:extLst>
          </p:cNvPr>
          <p:cNvSpPr/>
          <p:nvPr/>
        </p:nvSpPr>
        <p:spPr>
          <a:xfrm>
            <a:off x="1392385" y="4590854"/>
            <a:ext cx="1677971" cy="4901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FCEF660-E38F-403A-8B55-76EF70638D3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916" y="2071033"/>
            <a:ext cx="1973001" cy="345757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7F5F655C-B588-4A0B-A6D0-C1EAEB57A87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038" y="2071031"/>
            <a:ext cx="2001333" cy="345757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998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Recadastramento e Prova de vida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33CCC49-3304-40BD-85D8-6BE9A92E21B6}"/>
              </a:ext>
            </a:extLst>
          </p:cNvPr>
          <p:cNvSpPr txBox="1"/>
          <p:nvPr/>
        </p:nvSpPr>
        <p:spPr>
          <a:xfrm>
            <a:off x="3634536" y="1212999"/>
            <a:ext cx="5561814" cy="57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pt-BR" sz="2400" i="1" dirty="0">
                <a:solidFill>
                  <a:srgbClr val="005934"/>
                </a:solidFill>
                <a:latin typeface="Futura Lt BT" panose="020B0402020204020303" pitchFamily="34" charset="0"/>
              </a:rPr>
              <a:t>Confirme seus dados</a:t>
            </a:r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CA382344-0516-4A72-877B-270BAD1D93EF}"/>
              </a:ext>
            </a:extLst>
          </p:cNvPr>
          <p:cNvSpPr/>
          <p:nvPr/>
        </p:nvSpPr>
        <p:spPr>
          <a:xfrm>
            <a:off x="3610641" y="3460453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D5CD2204-523B-4F14-AAC2-BA50AD330AC8}"/>
              </a:ext>
            </a:extLst>
          </p:cNvPr>
          <p:cNvSpPr/>
          <p:nvPr/>
        </p:nvSpPr>
        <p:spPr>
          <a:xfrm>
            <a:off x="7457679" y="3429000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CF983404-9D31-4CA9-9620-3E5951E8A2A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583" y="2029431"/>
            <a:ext cx="1933576" cy="345757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128968E-CE78-4C33-8F97-17C8417D6BCC}"/>
              </a:ext>
            </a:extLst>
          </p:cNvPr>
          <p:cNvSpPr/>
          <p:nvPr/>
        </p:nvSpPr>
        <p:spPr>
          <a:xfrm>
            <a:off x="1392385" y="4590854"/>
            <a:ext cx="1677971" cy="4901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5FCEF660-E38F-403A-8B55-76EF70638D3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916" y="2071033"/>
            <a:ext cx="1973001" cy="345757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7F5F655C-B588-4A0B-A6D0-C1EAEB57A87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038" y="2071031"/>
            <a:ext cx="2001333" cy="3457574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4503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713147" y="505113"/>
            <a:ext cx="109998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Recadastramento e Prova de vida</a:t>
            </a:r>
          </a:p>
        </p:txBody>
      </p:sp>
      <p:sp>
        <p:nvSpPr>
          <p:cNvPr id="17" name="Seta: para a Direita 16">
            <a:extLst>
              <a:ext uri="{FF2B5EF4-FFF2-40B4-BE49-F238E27FC236}">
                <a16:creationId xmlns:a16="http://schemas.microsoft.com/office/drawing/2014/main" id="{CA382344-0516-4A72-877B-270BAD1D93EF}"/>
              </a:ext>
            </a:extLst>
          </p:cNvPr>
          <p:cNvSpPr/>
          <p:nvPr/>
        </p:nvSpPr>
        <p:spPr>
          <a:xfrm>
            <a:off x="2739855" y="3531159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: para a Direita 20">
            <a:extLst>
              <a:ext uri="{FF2B5EF4-FFF2-40B4-BE49-F238E27FC236}">
                <a16:creationId xmlns:a16="http://schemas.microsoft.com/office/drawing/2014/main" id="{D5CD2204-523B-4F14-AAC2-BA50AD330AC8}"/>
              </a:ext>
            </a:extLst>
          </p:cNvPr>
          <p:cNvSpPr/>
          <p:nvPr/>
        </p:nvSpPr>
        <p:spPr>
          <a:xfrm>
            <a:off x="6001215" y="3550833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65B057B-EBEE-4FF7-8C5C-42CCA2DC8CC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56" y="1991730"/>
            <a:ext cx="1973001" cy="345757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CFDCB1F2-B9F5-4527-B7AB-CC558F58EDD5}"/>
              </a:ext>
            </a:extLst>
          </p:cNvPr>
          <p:cNvSpPr txBox="1"/>
          <p:nvPr/>
        </p:nvSpPr>
        <p:spPr>
          <a:xfrm>
            <a:off x="3246133" y="1212999"/>
            <a:ext cx="6461571" cy="576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pt-BR" sz="2400" i="1" dirty="0">
                <a:solidFill>
                  <a:srgbClr val="005934"/>
                </a:solidFill>
                <a:latin typeface="Futura Lt BT" panose="020B0402020204020303" pitchFamily="34" charset="0"/>
              </a:rPr>
              <a:t>Enviando informações para Cearáprev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C8E85E4D-BCE7-4890-AD21-D91D9C47049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04" y="1991730"/>
            <a:ext cx="2001333" cy="3457572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06C6CC35-8765-4647-A22B-03E3498567A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971" y="2034971"/>
            <a:ext cx="2001333" cy="3506386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B94A1E01-6FEA-45A0-AB2B-1A0C30164F5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526" y="2034971"/>
            <a:ext cx="2001333" cy="3506385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Seta: para a Direita 19">
            <a:extLst>
              <a:ext uri="{FF2B5EF4-FFF2-40B4-BE49-F238E27FC236}">
                <a16:creationId xmlns:a16="http://schemas.microsoft.com/office/drawing/2014/main" id="{3C0CD1F4-52F6-4EB1-982E-2616E735E2EF}"/>
              </a:ext>
            </a:extLst>
          </p:cNvPr>
          <p:cNvSpPr/>
          <p:nvPr/>
        </p:nvSpPr>
        <p:spPr>
          <a:xfrm>
            <a:off x="8997117" y="3531158"/>
            <a:ext cx="631596" cy="339365"/>
          </a:xfrm>
          <a:prstGeom prst="rightArrow">
            <a:avLst/>
          </a:prstGeom>
          <a:solidFill>
            <a:srgbClr val="0059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365D86CD-6F67-4025-95B4-432161DD7722}"/>
              </a:ext>
            </a:extLst>
          </p:cNvPr>
          <p:cNvSpPr txBox="1"/>
          <p:nvPr/>
        </p:nvSpPr>
        <p:spPr>
          <a:xfrm>
            <a:off x="2008963" y="5787209"/>
            <a:ext cx="8616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Você receberá um SMS confirmando o recebimento do seu formulário.</a:t>
            </a:r>
          </a:p>
        </p:txBody>
      </p:sp>
    </p:spTree>
    <p:extLst>
      <p:ext uri="{BB962C8B-B14F-4D97-AF65-F5344CB8AC3E}">
        <p14:creationId xmlns:p14="http://schemas.microsoft.com/office/powerpoint/2010/main" val="3699401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675439" y="228872"/>
            <a:ext cx="109998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Você também pode confirmar pelo nosso portal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1856BCB2-BF2C-4BA0-80EA-6CCA9A0F3D7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44601" y="1030498"/>
            <a:ext cx="3599815" cy="167703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2967124B-EBD1-4274-8AA9-0DB6C120ABAF}"/>
              </a:ext>
            </a:extLst>
          </p:cNvPr>
          <p:cNvSpPr txBox="1"/>
          <p:nvPr/>
        </p:nvSpPr>
        <p:spPr>
          <a:xfrm>
            <a:off x="3607324" y="1477772"/>
            <a:ext cx="39546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Acesse nosso site: www.cearaprev.ce.gov.br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CF63945E-4FF2-4DA2-A92C-248FE3175DB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44600" y="2880560"/>
            <a:ext cx="3599815" cy="167386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55210DC8-DA3D-4721-A048-754210166A69}"/>
              </a:ext>
            </a:extLst>
          </p:cNvPr>
          <p:cNvSpPr txBox="1"/>
          <p:nvPr/>
        </p:nvSpPr>
        <p:spPr>
          <a:xfrm>
            <a:off x="3844415" y="3486798"/>
            <a:ext cx="3414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Clique na aba “Serviços”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7443C5C3-4FFA-4DFF-93D6-49FC99225C8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44600" y="4727447"/>
            <a:ext cx="3599815" cy="160736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1CE917C7-0534-4597-AF14-91C385099A5B}"/>
              </a:ext>
            </a:extLst>
          </p:cNvPr>
          <p:cNvSpPr txBox="1"/>
          <p:nvPr/>
        </p:nvSpPr>
        <p:spPr>
          <a:xfrm>
            <a:off x="4035533" y="5023297"/>
            <a:ext cx="28280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005934"/>
                </a:solidFill>
                <a:latin typeface="Futura Hv BT" panose="020B0702020204020204" pitchFamily="34" charset="0"/>
              </a:rPr>
              <a:t>Clique no botão “Recadastramento e prova de Vida”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70E482E7-AC84-45C4-B15E-A0D2EA361E84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934839" y="2999230"/>
            <a:ext cx="3599815" cy="188931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ACA4ED03-2546-4E93-90C3-642AECE02033}"/>
              </a:ext>
            </a:extLst>
          </p:cNvPr>
          <p:cNvSpPr txBox="1"/>
          <p:nvPr/>
        </p:nvSpPr>
        <p:spPr>
          <a:xfrm>
            <a:off x="7562019" y="5094755"/>
            <a:ext cx="41133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dirty="0">
                <a:solidFill>
                  <a:srgbClr val="005934"/>
                </a:solidFill>
                <a:latin typeface="Futura Hv BT" panose="020B0702020204020204" pitchFamily="34" charset="0"/>
              </a:rPr>
              <a:t>A página irá exibir o QR Code</a:t>
            </a:r>
          </a:p>
          <a:p>
            <a:pPr algn="ctr"/>
            <a:r>
              <a:rPr lang="pt-BR" sz="2000" dirty="0">
                <a:solidFill>
                  <a:srgbClr val="FF0000"/>
                </a:solidFill>
                <a:latin typeface="Futura Hv BT" panose="020B0702020204020204" pitchFamily="34" charset="0"/>
              </a:rPr>
              <a:t>Atenção!</a:t>
            </a:r>
            <a:r>
              <a:rPr lang="pt-BR" sz="2000" dirty="0">
                <a:solidFill>
                  <a:srgbClr val="005934"/>
                </a:solidFill>
                <a:latin typeface="Futura Hv BT" panose="020B0702020204020204" pitchFamily="34" charset="0"/>
              </a:rPr>
              <a:t> Será necessário o uso do APP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C99EAFD2-AA93-485B-8F00-9B9989A3AE4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4839" y="1030498"/>
            <a:ext cx="3599815" cy="92186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024B4418-7F20-4C8C-BCE5-E87E7D41AD49}"/>
              </a:ext>
            </a:extLst>
          </p:cNvPr>
          <p:cNvSpPr txBox="1"/>
          <p:nvPr/>
        </p:nvSpPr>
        <p:spPr>
          <a:xfrm>
            <a:off x="7934839" y="2064411"/>
            <a:ext cx="3507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Clique na aba “Portal </a:t>
            </a:r>
            <a:r>
              <a:rPr lang="en-US" sz="2000" dirty="0" err="1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Cearáprev</a:t>
            </a:r>
            <a:r>
              <a:rPr lang="en-US" sz="2000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 On-line”</a:t>
            </a:r>
          </a:p>
        </p:txBody>
      </p:sp>
    </p:spTree>
    <p:extLst>
      <p:ext uri="{BB962C8B-B14F-4D97-AF65-F5344CB8AC3E}">
        <p14:creationId xmlns:p14="http://schemas.microsoft.com/office/powerpoint/2010/main" val="3437647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9EF6B94-702C-4EFE-BE99-5E5E76780B13}"/>
              </a:ext>
            </a:extLst>
          </p:cNvPr>
          <p:cNvSpPr txBox="1"/>
          <p:nvPr/>
        </p:nvSpPr>
        <p:spPr>
          <a:xfrm>
            <a:off x="675439" y="228872"/>
            <a:ext cx="109998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5934"/>
                </a:solidFill>
                <a:latin typeface="Futura Hv BT" panose="020B0702020204020204" pitchFamily="34" charset="0"/>
                <a:cs typeface="Lato Regular"/>
              </a:rPr>
              <a:t>Você também pode confirmar pelo nosso portal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EE547FB-A23D-40E7-996F-59082E6F7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66" y="1070767"/>
            <a:ext cx="2411516" cy="4523119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976B76A-6232-438C-A3FB-53990AAA8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0606" y="1146182"/>
            <a:ext cx="1504950" cy="1495425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01A454AD-8DD3-4B03-8151-75F067E747EF}"/>
              </a:ext>
            </a:extLst>
          </p:cNvPr>
          <p:cNvCxnSpPr>
            <a:cxnSpLocks/>
          </p:cNvCxnSpPr>
          <p:nvPr/>
        </p:nvCxnSpPr>
        <p:spPr>
          <a:xfrm flipV="1">
            <a:off x="2384981" y="2083324"/>
            <a:ext cx="675625" cy="2828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>
            <a:extLst>
              <a:ext uri="{FF2B5EF4-FFF2-40B4-BE49-F238E27FC236}">
                <a16:creationId xmlns:a16="http://schemas.microsoft.com/office/drawing/2014/main" id="{1A37FEC2-D605-4E05-B529-4A42357340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2721" y="1146182"/>
            <a:ext cx="2613090" cy="4461899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6FC8481A-96F7-4CC6-948F-6FB07B939B67}"/>
              </a:ext>
            </a:extLst>
          </p:cNvPr>
          <p:cNvSpPr/>
          <p:nvPr/>
        </p:nvSpPr>
        <p:spPr>
          <a:xfrm>
            <a:off x="1923068" y="2328421"/>
            <a:ext cx="329938" cy="2377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noFill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82A554E-0A9C-4BE8-B8D5-2ED20A9F0BAF}"/>
              </a:ext>
            </a:extLst>
          </p:cNvPr>
          <p:cNvSpPr/>
          <p:nvPr/>
        </p:nvSpPr>
        <p:spPr>
          <a:xfrm>
            <a:off x="4958499" y="3516198"/>
            <a:ext cx="961534" cy="7447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55FA915-3ECC-4C2F-9369-91259DF44A9A}"/>
              </a:ext>
            </a:extLst>
          </p:cNvPr>
          <p:cNvSpPr txBox="1"/>
          <p:nvPr/>
        </p:nvSpPr>
        <p:spPr>
          <a:xfrm>
            <a:off x="4332795" y="5654390"/>
            <a:ext cx="2212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5934"/>
                </a:solidFill>
                <a:latin typeface="Futura Hv BT" panose="020B0702020204020204" pitchFamily="34" charset="0"/>
              </a:rPr>
              <a:t>Faça sua Selfie</a:t>
            </a:r>
            <a:endParaRPr lang="pt-BR" dirty="0"/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DEF78274-509C-4696-96CD-0AD66E00DB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027" y="5702391"/>
            <a:ext cx="397581" cy="337179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B04E80F1-C2D3-4C5F-86E6-08F9DFCFDF1F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508181" y="1146182"/>
            <a:ext cx="3599815" cy="1857375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C6FD78FB-055E-4044-85FC-E7CACCFD401F}"/>
              </a:ext>
            </a:extLst>
          </p:cNvPr>
          <p:cNvSpPr txBox="1"/>
          <p:nvPr/>
        </p:nvSpPr>
        <p:spPr>
          <a:xfrm>
            <a:off x="7673336" y="3088994"/>
            <a:ext cx="34346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rgbClr val="005934"/>
                </a:solidFill>
                <a:latin typeface="Futura Hv BT" panose="020B0702020204020204" pitchFamily="34" charset="0"/>
              </a:rPr>
              <a:t>Aponte a câmera do seu celular para o QR – Code exibido na tela do seu computador.</a:t>
            </a:r>
            <a:endParaRPr lang="pt-BR" sz="1600" dirty="0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B6FA24AE-B438-442B-8D3F-DBA2267DE8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8181" y="3974909"/>
            <a:ext cx="3893270" cy="204881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0A4DECE-743A-4A83-8065-F3B176AE8578}"/>
              </a:ext>
            </a:extLst>
          </p:cNvPr>
          <p:cNvSpPr/>
          <p:nvPr/>
        </p:nvSpPr>
        <p:spPr>
          <a:xfrm>
            <a:off x="4777740" y="3211830"/>
            <a:ext cx="1371287" cy="210058"/>
          </a:xfrm>
          <a:prstGeom prst="rect">
            <a:avLst/>
          </a:prstGeom>
          <a:solidFill>
            <a:srgbClr val="358D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CD3A963-74B6-4675-8EC1-9CE7F7D9E92C}"/>
              </a:ext>
            </a:extLst>
          </p:cNvPr>
          <p:cNvSpPr/>
          <p:nvPr/>
        </p:nvSpPr>
        <p:spPr>
          <a:xfrm>
            <a:off x="7817925" y="5143500"/>
            <a:ext cx="3583525" cy="651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Picture 2" descr="Avatar, character, manager, professions, seo, woman, women icon - Download  on Iconfinder">
            <a:extLst>
              <a:ext uri="{FF2B5EF4-FFF2-40B4-BE49-F238E27FC236}">
                <a16:creationId xmlns:a16="http://schemas.microsoft.com/office/drawing/2014/main" id="{A1FC0DFE-4963-4BC6-89DA-9F9E7ACAE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0555" y="5311202"/>
            <a:ext cx="343188" cy="34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eta: Curva para Baixo 16">
            <a:extLst>
              <a:ext uri="{FF2B5EF4-FFF2-40B4-BE49-F238E27FC236}">
                <a16:creationId xmlns:a16="http://schemas.microsoft.com/office/drawing/2014/main" id="{9803D712-523F-4450-B49A-D51DEB161C2F}"/>
              </a:ext>
            </a:extLst>
          </p:cNvPr>
          <p:cNvSpPr/>
          <p:nvPr/>
        </p:nvSpPr>
        <p:spPr>
          <a:xfrm rot="10800000">
            <a:off x="8681765" y="5536069"/>
            <a:ext cx="193262" cy="11513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8" name="Picture 2" descr="Avatar, character, manager, professions, seo, woman, women icon - Download  on Iconfinder">
            <a:extLst>
              <a:ext uri="{FF2B5EF4-FFF2-40B4-BE49-F238E27FC236}">
                <a16:creationId xmlns:a16="http://schemas.microsoft.com/office/drawing/2014/main" id="{CF1A71EA-3ACE-4764-BB92-68FB8659B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360" y="5288615"/>
            <a:ext cx="343188" cy="343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eta: Curva para Baixo 19">
            <a:extLst>
              <a:ext uri="{FF2B5EF4-FFF2-40B4-BE49-F238E27FC236}">
                <a16:creationId xmlns:a16="http://schemas.microsoft.com/office/drawing/2014/main" id="{B516BED1-0969-4244-8488-7730BDB8A8E1}"/>
              </a:ext>
            </a:extLst>
          </p:cNvPr>
          <p:cNvSpPr/>
          <p:nvPr/>
        </p:nvSpPr>
        <p:spPr>
          <a:xfrm rot="10800000" flipH="1">
            <a:off x="9739405" y="5509283"/>
            <a:ext cx="218425" cy="11933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22" name="Picture 2" descr="Avatar, character, manager, professions, seo, woman, women icon - Download  on Iconfinder">
            <a:extLst>
              <a:ext uri="{FF2B5EF4-FFF2-40B4-BE49-F238E27FC236}">
                <a16:creationId xmlns:a16="http://schemas.microsoft.com/office/drawing/2014/main" id="{6CED3B1E-CCE0-4491-A12A-055A496D8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8958" y="5273310"/>
            <a:ext cx="343189" cy="34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arteira de identidade. cartão para homens e mulheres. | Vetor Premium">
            <a:extLst>
              <a:ext uri="{FF2B5EF4-FFF2-40B4-BE49-F238E27FC236}">
                <a16:creationId xmlns:a16="http://schemas.microsoft.com/office/drawing/2014/main" id="{DBECF3E7-978B-4377-971F-A9D42D3B74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t="53358" r="16496" b="10731"/>
          <a:stretch/>
        </p:blipFill>
        <p:spPr bwMode="auto">
          <a:xfrm>
            <a:off x="10408165" y="5500252"/>
            <a:ext cx="113586" cy="7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Avatar, character, manager, professions, seo, woman, women icon - Download  on Iconfinder">
            <a:extLst>
              <a:ext uri="{FF2B5EF4-FFF2-40B4-BE49-F238E27FC236}">
                <a16:creationId xmlns:a16="http://schemas.microsoft.com/office/drawing/2014/main" id="{9F4E15F3-83DB-411B-85AB-AD2D7A065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881" y="5319242"/>
            <a:ext cx="353567" cy="353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3412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0BCF883-0989-41C1-995D-220E7B048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992"/>
            <a:ext cx="12192000" cy="679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374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433F40B3-CEDE-4596-8D58-7C0F2608A075}" vid="{7931F42F-3610-4274-8814-92AE5A9DEA74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240479FAE9C7943BDECC1005B40FC14" ma:contentTypeVersion="12" ma:contentTypeDescription="Crie um novo documento." ma:contentTypeScope="" ma:versionID="c75218ffb1adfea6650c52edbe0dce0b">
  <xsd:schema xmlns:xsd="http://www.w3.org/2001/XMLSchema" xmlns:xs="http://www.w3.org/2001/XMLSchema" xmlns:p="http://schemas.microsoft.com/office/2006/metadata/properties" xmlns:ns2="ba0af15a-3df6-457c-b7d6-074013308ebb" xmlns:ns3="3865fa11-253a-47b9-8c60-494d7e68aea8" targetNamespace="http://schemas.microsoft.com/office/2006/metadata/properties" ma:root="true" ma:fieldsID="eabb1d2c1326d1d226863e0c60af6838" ns2:_="" ns3:_="">
    <xsd:import namespace="ba0af15a-3df6-457c-b7d6-074013308ebb"/>
    <xsd:import namespace="3865fa11-253a-47b9-8c60-494d7e68aea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0af15a-3df6-457c-b7d6-074013308e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65fa11-253a-47b9-8c60-494d7e68aea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258EDE7-B15A-44FA-A653-596A931CB9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a0af15a-3df6-457c-b7d6-074013308ebb"/>
    <ds:schemaRef ds:uri="3865fa11-253a-47b9-8c60-494d7e68ae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97A1CB-EB1B-41F2-B3D7-F7E9C1F2C4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858528-DDE9-4D5E-BDF7-059DCE8AE107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</Template>
  <TotalTime>588</TotalTime>
  <Words>670</Words>
  <Application>Microsoft Office PowerPoint</Application>
  <PresentationFormat>Widescreen</PresentationFormat>
  <Paragraphs>100</Paragraphs>
  <Slides>20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Futura Hv BT</vt:lpstr>
      <vt:lpstr>Futura Lt BT</vt:lpstr>
      <vt:lpstr>Times</vt:lpstr>
      <vt:lpstr>Wingdings</vt:lpstr>
      <vt:lpstr>Tema1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</dc:creator>
  <cp:lastModifiedBy>Paula Roberta</cp:lastModifiedBy>
  <cp:revision>164</cp:revision>
  <dcterms:created xsi:type="dcterms:W3CDTF">2020-09-24T20:06:58Z</dcterms:created>
  <dcterms:modified xsi:type="dcterms:W3CDTF">2020-12-21T20:04:14Z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0x0101005240479FAE9C7943BDECC1005B40FC14</vt:lpwstr>
  </property>
</Properties>
</file>